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0" r:id="rId7"/>
    <p:sldId id="261" r:id="rId8"/>
    <p:sldId id="262" r:id="rId9"/>
    <p:sldId id="263" r:id="rId10"/>
    <p:sldId id="268" r:id="rId11"/>
    <p:sldId id="270" r:id="rId12"/>
    <p:sldId id="271" r:id="rId13"/>
    <p:sldId id="266" r:id="rId14"/>
    <p:sldId id="267" r:id="rId15"/>
    <p:sldId id="264" r:id="rId16"/>
    <p:sldId id="273" r:id="rId17"/>
    <p:sldId id="274" r:id="rId18"/>
    <p:sldId id="265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80593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8913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8087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2520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0641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5647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3073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1270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801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5839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19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17241-C17F-4C34-90A7-4C82090C6D25}" type="datetimeFigureOut">
              <a:rPr lang="es-MX" smtClean="0"/>
              <a:t>01/10/2017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8A1E7-A6F5-4BCA-A789-D15BA3870CD4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087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tm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467" y="2319271"/>
            <a:ext cx="3690714" cy="2461677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157680" y="837128"/>
            <a:ext cx="7083986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UNIVERSIDAD NACIONAL AUNTONOMA DE MEXICO</a:t>
            </a:r>
          </a:p>
          <a:p>
            <a:pPr algn="ctr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FACULTAD DE ESTUDIOS SUPERIORES IZTACALA</a:t>
            </a:r>
          </a:p>
          <a:p>
            <a:pPr algn="ctr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MEDICO CIRUJANO </a:t>
            </a:r>
          </a:p>
          <a:p>
            <a:pPr algn="ctr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SISTEMA ENDOCRINO </a:t>
            </a:r>
          </a:p>
          <a:p>
            <a:pPr algn="ctr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b="1" dirty="0" smtClean="0">
                <a:latin typeface="Arial" panose="020B0604020202020204" pitchFamily="34" charset="0"/>
                <a:cs typeface="Arial" panose="020B0604020202020204" pitchFamily="34" charset="0"/>
              </a:rPr>
              <a:t>DIABETES GESTACIONAL</a:t>
            </a:r>
          </a:p>
          <a:p>
            <a:pPr algn="ctr"/>
            <a:endParaRPr lang="es-MX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Prof. Alejandro Castillo Trápala</a:t>
            </a:r>
          </a:p>
          <a:p>
            <a:pPr algn="ctr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Alumna: Pérez Torres Astrith Alejandra.</a:t>
            </a:r>
          </a:p>
          <a:p>
            <a:pPr algn="ctr"/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69" y="185671"/>
            <a:ext cx="2143125" cy="2133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7879" y="185671"/>
            <a:ext cx="22860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4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CLASIFICACIÓN</a:t>
            </a:r>
            <a:endParaRPr lang="es-MX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89" y="1493949"/>
            <a:ext cx="10310611" cy="4984124"/>
          </a:xfrm>
        </p:spPr>
      </p:pic>
    </p:spTree>
    <p:extLst>
      <p:ext uri="{BB962C8B-B14F-4D97-AF65-F5344CB8AC3E}">
        <p14:creationId xmlns:p14="http://schemas.microsoft.com/office/powerpoint/2010/main" val="414241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36" y="559027"/>
            <a:ext cx="10053427" cy="504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74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DIAGNOSTICO</a:t>
            </a:r>
            <a:endParaRPr lang="es-MX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 DE O´SULLIVAN</a:t>
            </a:r>
          </a:p>
          <a:p>
            <a:pPr marL="0" indent="0">
              <a:buNone/>
            </a:pPr>
            <a:endParaRPr lang="es-MX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Consiste en la determinación de la glucemia plasmática 1h después de la administración de 50 g de glucosa por vía oral.</a:t>
            </a:r>
          </a:p>
          <a:p>
            <a:pPr marL="0" indent="0">
              <a:buNone/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Resultado:</a:t>
            </a: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Si el resultado es mayor o igual a 140 mg/</a:t>
            </a:r>
            <a:r>
              <a:rPr lang="es-MX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dL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b="24812"/>
          <a:stretch/>
        </p:blipFill>
        <p:spPr>
          <a:xfrm>
            <a:off x="6172200" y="2550446"/>
            <a:ext cx="5181600" cy="25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3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COMPLICACIONES</a:t>
            </a:r>
            <a:endParaRPr lang="es-MX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 descr="Recorte de pantall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163" y="1690688"/>
            <a:ext cx="7337597" cy="4684203"/>
          </a:xfrm>
        </p:spPr>
      </p:pic>
    </p:spTree>
    <p:extLst>
      <p:ext uri="{BB962C8B-B14F-4D97-AF65-F5344CB8AC3E}">
        <p14:creationId xmlns:p14="http://schemas.microsoft.com/office/powerpoint/2010/main" val="139434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32" y="325594"/>
            <a:ext cx="9333292" cy="2546394"/>
          </a:xfrm>
          <a:prstGeom prst="rect">
            <a:avLst/>
          </a:prstGeom>
        </p:spPr>
      </p:pic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452" y="3021877"/>
            <a:ext cx="9058072" cy="330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8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EPIDEMIOLOGIA</a:t>
            </a:r>
            <a:endParaRPr lang="es-MX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 prevalencia varía según la población estudiada y el método diagnostico empleado.  </a:t>
            </a:r>
          </a:p>
          <a:p>
            <a:pPr lvl="1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Incidencia mundial: 7%.</a:t>
            </a:r>
          </a:p>
          <a:p>
            <a:pPr lvl="1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Latinoamérica: 1-15%. </a:t>
            </a:r>
          </a:p>
          <a:p>
            <a:pPr lvl="1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En México la DG con una incidencia de 12.8% en mujeres y una prevalencia de 4.3%. </a:t>
            </a:r>
          </a:p>
          <a:p>
            <a:pPr marL="457200" lvl="1" indent="0">
              <a:buNone/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22" y="3654053"/>
            <a:ext cx="7103286" cy="309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0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TRATAMIENTO</a:t>
            </a:r>
            <a:endParaRPr lang="es-MX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DIETA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Objetivos: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Proporcionar nutrientes.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Controlar los niveles de glucosa.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Prevenir cetoacidosis.</a:t>
            </a:r>
          </a:p>
          <a:p>
            <a:pPr marL="457200" lvl="1" indent="0">
              <a:buNone/>
            </a:pPr>
            <a:endParaRPr lang="es-MX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Marcador de contenido 6" descr="Recorte de pantalla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39" y="4001294"/>
            <a:ext cx="3982006" cy="1952898"/>
          </a:xfr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08" y="1690687"/>
            <a:ext cx="5053148" cy="3190405"/>
          </a:xfrm>
          <a:prstGeom prst="rect">
            <a:avLst/>
          </a:prstGeom>
        </p:spPr>
      </p:pic>
      <p:pic>
        <p:nvPicPr>
          <p:cNvPr id="9" name="Imagen 8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20" y="4881092"/>
            <a:ext cx="3780808" cy="10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6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04576"/>
          </a:xfrm>
        </p:spPr>
        <p:txBody>
          <a:bodyPr>
            <a:normAutofit fontScale="90000"/>
          </a:bodyPr>
          <a:lstStyle/>
          <a:p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043189"/>
            <a:ext cx="5181600" cy="5133774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EJERCICIO</a:t>
            </a: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Caminar 30 min (60-90 min después de ingesta de alimentos).</a:t>
            </a: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Ejercicios aeróbicos.</a:t>
            </a:r>
          </a:p>
          <a:p>
            <a:endParaRPr lang="es-MX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043189"/>
            <a:ext cx="5181600" cy="5133774"/>
          </a:xfrm>
        </p:spPr>
        <p:txBody>
          <a:bodyPr/>
          <a:lstStyle/>
          <a:p>
            <a:pPr marL="0" indent="0" algn="ctr">
              <a:buNone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INSULINA</a:t>
            </a:r>
          </a:p>
          <a:p>
            <a:r>
              <a:rPr lang="es-MX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Insulina Basal: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NPH/lenta/ultra lenta: al acostarse y antes del desayuno.</a:t>
            </a:r>
          </a:p>
          <a:p>
            <a:r>
              <a:rPr lang="es-MX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Insulina relacionada con las comidas: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Lispro: 0-15 min antes de las comidas.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Regular: 30-45 min antes de las comidas.</a:t>
            </a:r>
          </a:p>
          <a:p>
            <a:pPr>
              <a:buFont typeface="Wingdings" panose="05000000000000000000" pitchFamily="2" charset="2"/>
              <a:buChar char="q"/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DOSIS: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Primer trimestre: 0.7-0.8 U/k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Segundo trimestre: 0.8-1 U/k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Tercer trimestre: 0.9-1.2 U/k </a:t>
            </a:r>
          </a:p>
          <a:p>
            <a:pPr>
              <a:buFont typeface="Wingdings" panose="05000000000000000000" pitchFamily="2" charset="2"/>
              <a:buChar char="v"/>
            </a:pPr>
            <a:endParaRPr lang="es-MX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43200"/>
            <a:ext cx="4473452" cy="297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1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Bibliografía </a:t>
            </a:r>
            <a:endParaRPr lang="es-MX" sz="36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91673" y="1690688"/>
            <a:ext cx="98008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-Islas Andrade Sergio, 1999, Diabetes Mellitus, México, McGraw-Hill Interamericana Editores, S.A de C.V</a:t>
            </a:r>
          </a:p>
          <a:p>
            <a:r>
              <a:rPr lang="es-MX" dirty="0"/>
              <a:t>-https://</a:t>
            </a:r>
            <a:r>
              <a:rPr lang="es-MX" dirty="0" smtClean="0"/>
              <a:t>es.slideshare.net/</a:t>
            </a:r>
            <a:r>
              <a:rPr lang="es-MX" dirty="0" err="1" smtClean="0"/>
              <a:t>wilderhagen</a:t>
            </a:r>
            <a:r>
              <a:rPr lang="es-MX" dirty="0" smtClean="0"/>
              <a:t>/diabetes-gestacional-10507372</a:t>
            </a:r>
          </a:p>
          <a:p>
            <a:r>
              <a:rPr lang="es-MX" dirty="0"/>
              <a:t>-http://</a:t>
            </a:r>
            <a:r>
              <a:rPr lang="es-MX" dirty="0" smtClean="0"/>
              <a:t>www.jornada.unam.mx/2017/08/08/sociedad/033n3soc</a:t>
            </a:r>
          </a:p>
          <a:p>
            <a:r>
              <a:rPr lang="es-MX" dirty="0"/>
              <a:t>-http://www.inegi.org.mx/saladeprensa/aproposito/2017/madre2017_Nal.pdf</a:t>
            </a:r>
          </a:p>
        </p:txBody>
      </p:sp>
    </p:spTree>
    <p:extLst>
      <p:ext uri="{BB962C8B-B14F-4D97-AF65-F5344CB8AC3E}">
        <p14:creationId xmlns:p14="http://schemas.microsoft.com/office/powerpoint/2010/main" val="381118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MX" dirty="0" smtClean="0">
                <a:solidFill>
                  <a:srgbClr val="C00000"/>
                </a:solidFill>
              </a:rPr>
              <a:t>¿Qué es la Diabetes Gestacional?</a:t>
            </a:r>
            <a:endParaRPr lang="es-MX" dirty="0">
              <a:solidFill>
                <a:srgbClr val="C00000"/>
              </a:solidFill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Se define como la intolerancia a los carbohidratos, que se detecta por primera vez durante el embarazo. </a:t>
            </a:r>
          </a:p>
          <a:p>
            <a:r>
              <a:rPr lang="es-MX" dirty="0" smtClean="0"/>
              <a:t>Mujeres con intolerancia sólo durante el embarazo.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140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SINTOMAS Y SIGNOS  </a:t>
            </a:r>
            <a:endParaRPr lang="es-MX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Pueden ser asintomáticas.</a:t>
            </a:r>
          </a:p>
          <a:p>
            <a:endParaRPr lang="es-MX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 en algunos casos presentan:</a:t>
            </a:r>
          </a:p>
          <a:p>
            <a:endParaRPr lang="es-MX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s-MX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Sed extrema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MX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Micción frecuente y abundante.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MX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Fatiga.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MX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Ronquidos nocturnos.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s-MX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Niveles altos de azúcar en la sangre.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es-MX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259" y="1690688"/>
            <a:ext cx="2997029" cy="19282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6388" t="262" r="34813" b="1"/>
          <a:stretch/>
        </p:blipFill>
        <p:spPr>
          <a:xfrm>
            <a:off x="9188069" y="956433"/>
            <a:ext cx="2268762" cy="26624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259" y="3891488"/>
            <a:ext cx="3716092" cy="201288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6577" y="3694874"/>
            <a:ext cx="23431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CAUSAS</a:t>
            </a:r>
            <a:endParaRPr lang="es-MX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Las hormonas del embarazo pueden bloquear el trabajo que hace la insulina y cuando esto sucede los niveles de azúcar en la sangre pueden incrementar. </a:t>
            </a:r>
          </a:p>
          <a:p>
            <a:r>
              <a:rPr lang="es-MX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Esto es más común en la segunda mitad del embarazo.</a:t>
            </a:r>
            <a:endParaRPr lang="es-MX" dirty="0" smtClean="0"/>
          </a:p>
          <a:p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055" y="3617129"/>
            <a:ext cx="5119889" cy="285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8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4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FACTORES DE RIESGO</a:t>
            </a:r>
            <a:endParaRPr lang="es-MX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BAJO RIESGO</a:t>
            </a:r>
          </a:p>
          <a:p>
            <a:pPr marL="0" indent="0" algn="ctr">
              <a:buNone/>
            </a:pPr>
            <a:endParaRPr lang="es-MX" sz="2000" dirty="0"/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Grupo étnico de bajo riesgo.</a:t>
            </a: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Edad menor a 25 años.</a:t>
            </a: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Sin antecedentes de DM en familiares de primer grado.</a:t>
            </a: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Peso normal previo al embarazo.</a:t>
            </a: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Sin antecedentes de complicaciones obstétricas.</a:t>
            </a:r>
          </a:p>
          <a:p>
            <a:endParaRPr lang="es-MX" sz="2000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ALTO RIESGO </a:t>
            </a:r>
          </a:p>
          <a:p>
            <a:pPr marL="0" indent="0" algn="ctr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Obesidad.</a:t>
            </a: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Mayor a 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30 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años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Antecedentes de DM.</a:t>
            </a: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DG en embarazo previo.</a:t>
            </a:r>
          </a:p>
          <a:p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Antecedente de producto macrosómico.</a:t>
            </a:r>
          </a:p>
          <a:p>
            <a:endParaRPr lang="es-MX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79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IMPORTANCIA DE SU DETECCIÓN </a:t>
            </a:r>
            <a:endParaRPr lang="es-MX" sz="3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s-MX" dirty="0"/>
              <a:t> </a:t>
            </a:r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El riesgo de muerte fetal</a:t>
            </a:r>
          </a:p>
          <a:p>
            <a:pPr algn="just"/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La detección y tratamiento oportuno logran disminuir la morbilidad y mortalidad maternas y fetales.</a:t>
            </a:r>
          </a:p>
          <a:p>
            <a:pPr algn="just"/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La DG tiene implicaciones pronosticas.</a:t>
            </a:r>
            <a:r>
              <a:rPr lang="es-MX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Tiene un 90% de recurrencia en los embarazos posteriores.</a:t>
            </a:r>
          </a:p>
          <a:p>
            <a:pPr marL="0" indent="0" algn="just">
              <a:buNone/>
            </a:pPr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Además puede presentar diabetes mellitus no dependiente de insulina entre los 5 o 10 años después del parto.</a:t>
            </a:r>
          </a:p>
          <a:p>
            <a:pPr marL="0" indent="0" algn="just">
              <a:buNone/>
            </a:pP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s-MX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57672" y="2331076"/>
            <a:ext cx="5096127" cy="33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4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5379" y="3739390"/>
            <a:ext cx="3192150" cy="21281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sz="36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CAMBIOS METABOLICOS</a:t>
            </a:r>
            <a:endParaRPr lang="es-MX" sz="3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83654" y="1516152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Primeras semanas: </a:t>
            </a:r>
          </a:p>
          <a:p>
            <a:pPr marL="0" indent="0" algn="just">
              <a:buNone/>
            </a:pP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-Aumento de estrógenos y progesterona, afecta el metabolismo de los carbohidratos a través de la hiperplasia de las células beta del páncreas.</a:t>
            </a:r>
          </a:p>
          <a:p>
            <a:pPr marL="0" indent="0" algn="just">
              <a:buNone/>
            </a:pP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	-Este anabolismo produce un aumento en el deposito de glucógeno tisular, en el consumo de glucosa periférica y un descenso en la gluconeogénesis hepática.</a:t>
            </a:r>
          </a:p>
          <a:p>
            <a:pPr marL="0" indent="0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-Disminuye la respuesta insulínica.</a:t>
            </a:r>
          </a:p>
          <a:p>
            <a:pPr marL="0" indent="0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5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4881"/>
          </a:xfrm>
        </p:spPr>
        <p:txBody>
          <a:bodyPr>
            <a:normAutofit fontScale="90000"/>
          </a:bodyPr>
          <a:lstStyle/>
          <a:p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249251"/>
            <a:ext cx="10515600" cy="4927712"/>
          </a:xfrm>
        </p:spPr>
        <p:txBody>
          <a:bodyPr>
            <a:normAutofit/>
          </a:bodyPr>
          <a:lstStyle/>
          <a:p>
            <a:pPr algn="just"/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Durante la segunda mitad del embarazo:</a:t>
            </a:r>
          </a:p>
          <a:p>
            <a:pPr marL="0" indent="0" algn="just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-El metabolismo de los carbohidratos se afecta por el aumento de gonadotropina coriónica humana placentaria, prolactina, cortisol y glucagón.</a:t>
            </a:r>
          </a:p>
          <a:p>
            <a:pPr marL="0" indent="0" algn="just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-Producen menor tolerancia a la glucosa.</a:t>
            </a:r>
          </a:p>
          <a:p>
            <a:pPr marL="0" indent="0" algn="just">
              <a:buNone/>
            </a:pPr>
            <a:r>
              <a:rPr lang="es-MX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MX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-Mayor resistencia a la insulina.</a:t>
            </a:r>
            <a:endParaRPr lang="es-MX" sz="20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s-MX" sz="2000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s-MX" sz="2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965" y="3359581"/>
            <a:ext cx="6450127" cy="257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4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57576"/>
            <a:ext cx="9144000" cy="856915"/>
          </a:xfrm>
        </p:spPr>
        <p:txBody>
          <a:bodyPr>
            <a:normAutofit/>
          </a:bodyPr>
          <a:lstStyle/>
          <a:p>
            <a:pPr algn="ctr"/>
            <a:r>
              <a:rPr lang="es-MX" sz="40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PLACENTA</a:t>
            </a:r>
            <a:endParaRPr lang="es-MX" sz="40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524000" y="1412629"/>
            <a:ext cx="9144000" cy="2863157"/>
          </a:xfrm>
        </p:spPr>
        <p:txBody>
          <a:bodyPr/>
          <a:lstStyle/>
          <a:p>
            <a:pPr algn="just"/>
            <a:r>
              <a:rPr lang="es-MX" dirty="0" smtClean="0"/>
              <a:t>-Tiene la capacidad de modular el transporte de nutrientes entre la madre y el feto.</a:t>
            </a:r>
          </a:p>
          <a:p>
            <a:pPr algn="just"/>
            <a:r>
              <a:rPr lang="es-MX" dirty="0" smtClean="0"/>
              <a:t>-Eliminar los productos de desecho fetal a la corriente sanguínea materna.</a:t>
            </a:r>
          </a:p>
          <a:p>
            <a:pPr algn="just"/>
            <a:r>
              <a:rPr lang="es-MX" dirty="0" smtClean="0"/>
              <a:t>-Regular los suministros metabólicos maternos mediante la producción de hormonas y corticoides.</a:t>
            </a:r>
          </a:p>
          <a:p>
            <a:pPr algn="just"/>
            <a:endParaRPr lang="es-MX" dirty="0" smtClean="0"/>
          </a:p>
          <a:p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650" y="3361386"/>
            <a:ext cx="4705036" cy="349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514</Words>
  <Application>Microsoft Office PowerPoint</Application>
  <PresentationFormat>Panorámica</PresentationFormat>
  <Paragraphs>112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Wingdings</vt:lpstr>
      <vt:lpstr>Tema de Office</vt:lpstr>
      <vt:lpstr>Presentación de PowerPoint</vt:lpstr>
      <vt:lpstr>¿Qué es la Diabetes Gestacional?</vt:lpstr>
      <vt:lpstr>SINTOMAS Y SIGNOS  </vt:lpstr>
      <vt:lpstr>CAUSAS</vt:lpstr>
      <vt:lpstr>FACTORES DE RIESGO</vt:lpstr>
      <vt:lpstr>IMPORTANCIA DE SU DETECCIÓN </vt:lpstr>
      <vt:lpstr>CAMBIOS METABOLICOS</vt:lpstr>
      <vt:lpstr>Presentación de PowerPoint</vt:lpstr>
      <vt:lpstr>PLACENTA</vt:lpstr>
      <vt:lpstr>CLASIFICACIÓN</vt:lpstr>
      <vt:lpstr>Presentación de PowerPoint</vt:lpstr>
      <vt:lpstr>DIAGNOSTICO</vt:lpstr>
      <vt:lpstr>COMPLICACIONES</vt:lpstr>
      <vt:lpstr>Presentación de PowerPoint</vt:lpstr>
      <vt:lpstr>EPIDEMIOLOGIA</vt:lpstr>
      <vt:lpstr>TRATAMIENTO</vt:lpstr>
      <vt:lpstr>Presentación de PowerPoint</vt:lpstr>
      <vt:lpstr>Bibliografía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acer</dc:creator>
  <cp:lastModifiedBy>acer</cp:lastModifiedBy>
  <cp:revision>40</cp:revision>
  <dcterms:created xsi:type="dcterms:W3CDTF">2017-09-15T19:06:23Z</dcterms:created>
  <dcterms:modified xsi:type="dcterms:W3CDTF">2017-10-01T21:09:08Z</dcterms:modified>
</cp:coreProperties>
</file>